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9f308c74b_4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9f308c74b_4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3e4081c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a3e4081c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3e4081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a3e4081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9f308c74b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9f308c74b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a3e4081c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a3e4081c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9f308c74b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9f308c74b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9f308c74b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9f308c74b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9f308c74b_4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9f308c74b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9f308c74b_4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9f308c74b_4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9f308c74b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9f308c74b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9e54d3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9e54d3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9f308c74b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9f308c74b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9f308c74b_4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9f308c74b_4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9f308c74b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c9f308c74b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9f308c74b_4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9f308c74b_4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9f308c74b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9f308c74b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9f308c74b_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9f308c74b_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9e54d37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9e54d37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9e54d37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9e54d37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9e54d37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9e54d37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9f308c74b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9f308c74b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9f308c74b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9f308c74b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9f308c74b_4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9f308c74b_4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9f308c74b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9f308c74b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-43725"/>
            <a:ext cx="9144000" cy="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510092" y="723781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37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63.png"/><Relationship Id="rId8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openai.com/sora" TargetMode="External"/><Relationship Id="rId4" Type="http://schemas.openxmlformats.org/officeDocument/2006/relationships/image" Target="../media/image6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O8a6Wv12z_Aqh03J3HFOj1mAIkL-_GH6?usp=sharing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66.png"/><Relationship Id="rId6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9244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00975" y="4161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0" y="1539425"/>
            <a:ext cx="8276499" cy="3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387" y="338225"/>
            <a:ext cx="2733224" cy="1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2D diskretna konvolucija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63" y="868013"/>
            <a:ext cx="5188868" cy="200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737" y="3168702"/>
            <a:ext cx="5406514" cy="1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Konvolucijske mreže (CNN)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treniranje je spreminjanje jeder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združevalni nivoji</a:t>
            </a:r>
            <a:endParaRPr/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76" y="2193650"/>
            <a:ext cx="7157350" cy="25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Predstava konvolucije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447825" y="934850"/>
            <a:ext cx="3887700" cy="3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Jedra (kernels):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Zaznajo robove,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kontrastne barve,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druge vzorce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l"/>
              <a:t>zgledi predelanih slik: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l"/>
              <a:t>latentni prostor</a:t>
            </a:r>
            <a:endParaRPr/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2638" l="0" r="0" t="0"/>
          <a:stretch/>
        </p:blipFill>
        <p:spPr>
          <a:xfrm>
            <a:off x="3840771" y="655725"/>
            <a:ext cx="4807454" cy="18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020" y="2576575"/>
            <a:ext cx="486120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Generativni modeli</a:t>
            </a:r>
            <a:endParaRPr/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525" y="887450"/>
            <a:ext cx="5960425" cy="41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Generativni modeli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264175" y="958175"/>
            <a:ext cx="2739300" cy="4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GAN: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izjemna kvaliteta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težko trenirati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kontradiktorni primeri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‘mode collapse’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l"/>
              <a:t>VAE: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preprosto trenirati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nizke kvalitete (zamegljene)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‘mode collapse’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l"/>
              <a:t>FLOW: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dobra kvaliteta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hitri pri vzorčenju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slabo modelirajo multimodalne distribucije</a:t>
            </a:r>
            <a:endParaRPr/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350" y="2841325"/>
            <a:ext cx="4081377" cy="220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050" y="855325"/>
            <a:ext cx="4883076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Difuzijski modeli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postopno dodajanje in odstranjevanje šuma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veriga Markova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notacija</a:t>
            </a:r>
            <a:endParaRPr/>
          </a:p>
        </p:txBody>
      </p:sp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00" y="1835275"/>
            <a:ext cx="7600401" cy="26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sl" sz="2520"/>
              <a:t>Difuzijski proces naprej</a:t>
            </a:r>
            <a:endParaRPr sz="2520"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11700" y="88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sl" sz="1700"/>
              <a:t>iterativno apliciranje šuma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sl" sz="1700"/>
              <a:t>razporejevalnik variance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sl" sz="1700"/>
              <a:t>reparametrizacija</a:t>
            </a:r>
            <a:endParaRPr sz="1700"/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673" y="880498"/>
            <a:ext cx="388958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163" y="1582923"/>
            <a:ext cx="1339075" cy="3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376" y="1553825"/>
            <a:ext cx="1614338" cy="4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4425" y="2012625"/>
            <a:ext cx="5739874" cy="9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5" y="3095925"/>
            <a:ext cx="6919200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001" y="2204575"/>
            <a:ext cx="2366775" cy="6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sl" sz="2520"/>
              <a:t>Vzvraten proces</a:t>
            </a:r>
            <a:endParaRPr sz="2520"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307975" y="958175"/>
            <a:ext cx="33360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 limiti tudi Gaussov šum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nevronski mreži za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713" y="3342800"/>
            <a:ext cx="52101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250" y="3959174"/>
            <a:ext cx="5767350" cy="9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8975" y="916523"/>
            <a:ext cx="5487249" cy="18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4575" y="1758425"/>
            <a:ext cx="708675" cy="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5974" y="2043400"/>
            <a:ext cx="685875" cy="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876" y="2532900"/>
            <a:ext cx="2366775" cy="6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Treniranje difuzijskega modela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funkcija izgube: negativni logaritem upanja</a:t>
            </a:r>
            <a:br>
              <a:rPr lang="sl"/>
            </a:br>
            <a:r>
              <a:rPr lang="sl"/>
              <a:t>(</a:t>
            </a:r>
            <a:r>
              <a:rPr i="1" lang="sl"/>
              <a:t>log likelihood</a:t>
            </a:r>
            <a:r>
              <a:rPr lang="sl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spodnja variacijska meja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dejanski šum - napovedovan šum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25" y="4096025"/>
            <a:ext cx="7125825" cy="6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370" y="1656025"/>
            <a:ext cx="390697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090" y="1023425"/>
            <a:ext cx="2970931" cy="4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476" y="2393425"/>
            <a:ext cx="35030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0761" y="2965725"/>
            <a:ext cx="253028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250" y="2166175"/>
            <a:ext cx="3671400" cy="173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Algoritmi in arhitektura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U-Net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pozornostni bloki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preskočne povezave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vgrajena povezava šuma ob </a:t>
            </a:r>
            <a:r>
              <a:rPr i="1" lang="sl"/>
              <a:t>t</a:t>
            </a:r>
            <a:endParaRPr i="1"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503" y="2526900"/>
            <a:ext cx="444321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00" y="343525"/>
            <a:ext cx="4443226" cy="224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50" y="2366450"/>
            <a:ext cx="4428750" cy="2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Vsebina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Fizika visokih energij na LHC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Kalorimetrični detektorji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Nevronske mreže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Konvolucijske mreže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Generativni modeli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Difuzijski modeli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Uporaba difuzijskih modelov v HEP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sl"/>
              <a:t>Primeri v industriji</a:t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888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Rezultati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88825" y="854750"/>
            <a:ext cx="2667000" cy="3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difuzija z vodenjem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FID - Fréchetova začetna razdalja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BigGAN (</a:t>
            </a:r>
            <a:r>
              <a:rPr lang="sl"/>
              <a:t>FID 6.95, levo</a:t>
            </a:r>
            <a:r>
              <a:rPr lang="sl"/>
              <a:t>), DDPM (</a:t>
            </a:r>
            <a:r>
              <a:rPr lang="sl"/>
              <a:t>FID 4.59, sredina</a:t>
            </a:r>
            <a:r>
              <a:rPr lang="sl"/>
              <a:t>), vzorci iz kompleta za treniranje (desno)</a:t>
            </a:r>
            <a:br>
              <a:rPr lang="s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boljša kvaliteta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več raznolikosti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počasno vzorčenje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75" y="598448"/>
            <a:ext cx="2048449" cy="4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600" y="598450"/>
            <a:ext cx="2048449" cy="4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325" y="598437"/>
            <a:ext cx="2048449" cy="421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Uporaba v visoko energijski fiziki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07975" y="958175"/>
            <a:ext cx="3312600" cy="3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CaloClouds - DDPM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CaloClouds II - Score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CaloClouds II (CM) - distilacijska tehnika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oblak točk, ne-fiksna struktura</a:t>
            </a:r>
            <a:br>
              <a:rPr lang="s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polni spekter (10 - 90 GeV)</a:t>
            </a:r>
            <a:br>
              <a:rPr lang="s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Histogram celične porazdelitve energije (levo), profila radialnega (na sredini) in vzdolžnega profila pljuskov (desno)</a:t>
            </a:r>
            <a:br>
              <a:rPr lang="s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Vidna porazdelitev vsote energije (levo) in števila zadetkov (celice z deponirano energijo nad polovico praga) (desno)</a:t>
            </a:r>
            <a:endParaRPr/>
          </a:p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850" y="834401"/>
            <a:ext cx="5345201" cy="2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100" y="3131175"/>
            <a:ext cx="4404899" cy="20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Uporaba v visoko energijski fiziki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25 × 2000 pljuskov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energija 10 - 90 Gev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Wasserstein metrika razdalje</a:t>
            </a:r>
            <a:br>
              <a:rPr lang="sl"/>
            </a:br>
            <a:r>
              <a:rPr lang="sl"/>
              <a:t>‘Earth-mover’s distance’</a:t>
            </a:r>
            <a:br>
              <a:rPr lang="s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CPU v trenutni infrastrukturi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GPU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GPU hitrejši in dražji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2741575"/>
            <a:ext cx="7085476" cy="22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875" y="2327312"/>
            <a:ext cx="1062029" cy="20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019" y="947150"/>
            <a:ext cx="5731881" cy="1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Difuzijski modeli v industriji</a:t>
            </a:r>
            <a:endParaRPr/>
          </a:p>
        </p:txBody>
      </p:sp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Midjourney: Avgust 2022, Jason M. Allen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l"/>
              <a:t>Sora: </a:t>
            </a:r>
            <a:r>
              <a:rPr lang="sl" u="sng">
                <a:solidFill>
                  <a:schemeClr val="hlink"/>
                </a:solidFill>
                <a:hlinkClick r:id="rId3"/>
              </a:rPr>
              <a:t>https://openai.com/sora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l"/>
              <a:t>DALL-E integriran v ChatGPT4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l"/>
              <a:t>Kaj je resnično?</a:t>
            </a:r>
            <a:endParaRPr/>
          </a:p>
        </p:txBody>
      </p:sp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441" y="1405150"/>
            <a:ext cx="5843260" cy="32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DIY</a:t>
            </a:r>
            <a:endParaRPr/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l"/>
              <a:t>Jupiter Notebook: </a:t>
            </a:r>
            <a:r>
              <a:rPr lang="sl" u="sng">
                <a:solidFill>
                  <a:schemeClr val="hlink"/>
                </a:solidFill>
                <a:hlinkClick r:id="rId3"/>
              </a:rPr>
              <a:t>https://colab.research.google.com/drive/1O8a6Wv12z_Aqh03J3HFOj1mAIkL-_GH6?usp=sharing</a:t>
            </a:r>
            <a:endParaRPr/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94200"/>
            <a:ext cx="3628869" cy="16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025" y="1816562"/>
            <a:ext cx="4667074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025" y="2420000"/>
            <a:ext cx="3645555" cy="16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DIY</a:t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299076" y="865450"/>
            <a:ext cx="7261800" cy="20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0" y="930266"/>
            <a:ext cx="6153467" cy="54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50" y="1475524"/>
            <a:ext cx="5442760" cy="65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50" y="2144050"/>
            <a:ext cx="5982736" cy="8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50" y="3191775"/>
            <a:ext cx="4480156" cy="72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50" y="3966405"/>
            <a:ext cx="4381197" cy="60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1497" y="1517650"/>
            <a:ext cx="2873500" cy="2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Fizika visokih energij na LHC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286500" y="943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načrtovanje detektorjev, napovedovanje vedenja, treniranje klasifikacijskih metod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stohastična in ne-deterministična narava + kompleksne in zapletene interakcije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Monte Carlo simulacije 50% WLCG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posodobitev visoke svetilnosti 2025 - HL-LHC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Future Circular Collider - FCC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zakaj difuzijski modeli?</a:t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850" y="2317075"/>
            <a:ext cx="4793250" cy="23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950" y="3080675"/>
            <a:ext cx="2065900" cy="137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92" y="3281850"/>
            <a:ext cx="1072434" cy="10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Elektromagnetni kalorimeter (ECAL)</a:t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meri deponirano energijo delcev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vpadni delec povzroči </a:t>
            </a:r>
            <a:r>
              <a:rPr i="1" lang="sl"/>
              <a:t>EM</a:t>
            </a:r>
            <a:r>
              <a:rPr lang="sl"/>
              <a:t> pljusk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fotoni in elektroni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s</a:t>
            </a:r>
            <a:r>
              <a:rPr lang="sl"/>
              <a:t>cintilatorji iz PbWO</a:t>
            </a:r>
            <a:r>
              <a:rPr baseline="-25000" lang="sl"/>
              <a:t>4</a:t>
            </a:r>
            <a:r>
              <a:rPr lang="sl"/>
              <a:t> (</a:t>
            </a:r>
            <a:r>
              <a:rPr i="1" lang="sl"/>
              <a:t>svinčev volframat</a:t>
            </a:r>
            <a:r>
              <a:rPr lang="sl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∼75 000 scintilacijskih kristalov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 sz="19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5850"/>
            <a:ext cx="3893625" cy="2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026" y="2528913"/>
            <a:ext cx="4762275" cy="242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Simulacije z Geant4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programski paket </a:t>
            </a:r>
            <a:r>
              <a:rPr lang="sl"/>
              <a:t>razvil CERN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odziv kalorimetra na nivoju celic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Monte-Carlo metoda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definiramo geometrijo detektorja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določimo delce (energija in začetna smer)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tipičen pljusek 100 GeV</a:t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50" y="2571750"/>
            <a:ext cx="6373100" cy="24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375" y="674225"/>
            <a:ext cx="3591924" cy="1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sl" sz="2520"/>
              <a:t>Nevronske mreže (NN)</a:t>
            </a:r>
            <a:endParaRPr sz="2520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271925" y="1253575"/>
            <a:ext cx="284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nadzorovano učenje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večplastni</a:t>
            </a:r>
            <a:r>
              <a:rPr lang="sl"/>
              <a:t> perceptron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afine transformacije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aktivacijske funkcije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629" y="787238"/>
            <a:ext cx="6085720" cy="223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338" y="4036038"/>
            <a:ext cx="16097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438" y="3238375"/>
            <a:ext cx="25908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75" y="2447350"/>
            <a:ext cx="2444625" cy="8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775" y="3474075"/>
            <a:ext cx="20478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0368" y="3764062"/>
            <a:ext cx="3557044" cy="10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Učenje mreže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247025" y="1037700"/>
            <a:ext cx="39720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iterativno prilagajanje parametrov  </a:t>
            </a:r>
            <a:r>
              <a:rPr b="1" lang="sl"/>
              <a:t>θ</a:t>
            </a:r>
            <a:r>
              <a:rPr baseline="-25000" lang="sl"/>
              <a:t>t</a:t>
            </a:r>
            <a:r>
              <a:rPr lang="sl"/>
              <a:t> = (</a:t>
            </a:r>
            <a:r>
              <a:rPr b="1" lang="sl"/>
              <a:t>W</a:t>
            </a:r>
            <a:r>
              <a:rPr lang="sl"/>
              <a:t>, </a:t>
            </a:r>
            <a:r>
              <a:rPr b="1" lang="sl"/>
              <a:t>b</a:t>
            </a:r>
            <a:r>
              <a:rPr lang="sl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minimiziranje funkcije izgube (</a:t>
            </a:r>
            <a:r>
              <a:rPr i="1" lang="sl"/>
              <a:t>loss function</a:t>
            </a:r>
            <a:r>
              <a:rPr lang="sl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test</a:t>
            </a:r>
            <a:br>
              <a:rPr lang="sl"/>
            </a:br>
            <a:r>
              <a:rPr lang="sl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sl"/>
              <a:t>backpropagation</a:t>
            </a:r>
            <a:endParaRPr b="1"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stohastični gradientni spust</a:t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316961" y="2771575"/>
            <a:ext cx="4070689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164" y="700434"/>
            <a:ext cx="4538961" cy="16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824" y="2522584"/>
            <a:ext cx="3297774" cy="247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450" y="3706875"/>
            <a:ext cx="27813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7">
            <a:alphaModFix/>
          </a:blip>
          <a:srcRect b="15973" l="0" r="0" t="0"/>
          <a:stretch/>
        </p:blipFill>
        <p:spPr>
          <a:xfrm>
            <a:off x="1149350" y="1476900"/>
            <a:ext cx="208400" cy="24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https://www.youtube.com/playlist?list=PLZHQObOWTQDNU6R1_67000Dx_ZCJB-3pi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5361" l="18725" r="22883" t="11124"/>
          <a:stretch/>
        </p:blipFill>
        <p:spPr>
          <a:xfrm>
            <a:off x="2338263" y="1557475"/>
            <a:ext cx="4467475" cy="33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147650" y="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Konvolucijske mreže (CNN)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307975" y="95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AlexNet,  Alex Krizhevsky, Ilya Sutskever, 2014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zajemanje prostorskih odvisnosti značilk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klasifikacija slik, zaznavanje objektov in segmentacija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"/>
              <a:t>lokalna konvolucija</a:t>
            </a:r>
            <a:endParaRPr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6" y="2193650"/>
            <a:ext cx="7157350" cy="25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